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8" r:id="rId3"/>
    <p:sldId id="262" r:id="rId4"/>
    <p:sldId id="259" r:id="rId5"/>
    <p:sldId id="261" r:id="rId6"/>
    <p:sldId id="260" r:id="rId7"/>
    <p:sldId id="263" r:id="rId8"/>
    <p:sldId id="264" r:id="rId9"/>
    <p:sldId id="265" r:id="rId10"/>
    <p:sldId id="266" r:id="rId11"/>
    <p:sldId id="269" r:id="rId12"/>
    <p:sldId id="268" r:id="rId13"/>
    <p:sldId id="267" r:id="rId14"/>
    <p:sldId id="270" r:id="rId15"/>
    <p:sldId id="272" r:id="rId16"/>
    <p:sldId id="271" r:id="rId17"/>
    <p:sldId id="273" r:id="rId18"/>
    <p:sldId id="274" r:id="rId19"/>
    <p:sldId id="275" r:id="rId20"/>
    <p:sldId id="276" r:id="rId21"/>
    <p:sldId id="280" r:id="rId22"/>
    <p:sldId id="278" r:id="rId23"/>
    <p:sldId id="277" r:id="rId24"/>
    <p:sldId id="281" r:id="rId25"/>
    <p:sldId id="282" r:id="rId26"/>
    <p:sldId id="283" r:id="rId27"/>
    <p:sldId id="285" r:id="rId28"/>
    <p:sldId id="284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AEFF5-B63D-4E94-823D-C1A6A9F276B2}" type="datetimeFigureOut">
              <a:rPr lang="ru-RU" smtClean="0"/>
              <a:pPr/>
              <a:t>13.03.2022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19EE3-A5D7-41C2-B26D-3901E9CFCF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55681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F2FD-63A2-4359-A6A5-8E1FB220E2A7}" type="datetime1">
              <a:rPr lang="ru-RU" smtClean="0"/>
              <a:pPr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B767-7CE6-4D24-BCF5-DAE1F111F936}" type="datetime1">
              <a:rPr lang="ru-RU" smtClean="0"/>
              <a:pPr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276B-A958-429F-9F27-21EE39DC2286}" type="datetime1">
              <a:rPr lang="ru-RU" smtClean="0"/>
              <a:pPr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061B-5F8D-426D-8E33-401CAF23ECDA}" type="datetime1">
              <a:rPr lang="ru-RU" smtClean="0"/>
              <a:pPr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B756-4E02-48EA-9431-05E6C7DB2E33}" type="datetime1">
              <a:rPr lang="ru-RU" smtClean="0"/>
              <a:pPr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325F-A246-4704-89A0-EBE734906295}" type="datetime1">
              <a:rPr lang="ru-RU" smtClean="0"/>
              <a:pPr/>
              <a:t>13.03.2022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7AC5E-4FE9-44C2-BA8C-65A35EB7E99D}" type="datetime1">
              <a:rPr lang="ru-RU" smtClean="0"/>
              <a:pPr/>
              <a:t>13.03.2022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A2DE-BB2F-461F-96CE-337DA296001D}" type="datetime1">
              <a:rPr lang="ru-RU" smtClean="0"/>
              <a:pPr/>
              <a:t>13.03.2022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4FA0A-B6AC-4B90-BF75-9863B6160A72}" type="datetime1">
              <a:rPr lang="ru-RU" smtClean="0"/>
              <a:pPr/>
              <a:t>13.03.2022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932E1-3494-43B9-877B-45E84E25DA73}" type="datetime1">
              <a:rPr lang="ru-RU" smtClean="0"/>
              <a:pPr/>
              <a:t>13.03.2022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7444-83BE-4495-B4B6-6AEB976F0CC9}" type="datetime1">
              <a:rPr lang="ru-RU" smtClean="0"/>
              <a:pPr/>
              <a:t>13.03.2022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0455A-9F5E-4D22-92BB-3DAD93436381}" type="datetime1">
              <a:rPr lang="ru-RU" smtClean="0"/>
              <a:pPr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571613"/>
            <a:ext cx="7886728" cy="1000131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Тема 8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. Государственная индустриально-инновационная  политика РК.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786058"/>
            <a:ext cx="8358246" cy="2357454"/>
          </a:xfrm>
        </p:spPr>
        <p:txBody>
          <a:bodyPr>
            <a:no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Цели и задачи государственной инновационной политики.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Направления инновационной политики.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Способы стимулирования инновационной деятельности на государственном уровне.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10012" y="1397000"/>
          <a:ext cx="723976" cy="4064000"/>
        </p:xfrm>
        <a:graphic>
          <a:graphicData uri="http://schemas.openxmlformats.org/drawingml/2006/table">
            <a:tbl>
              <a:tblPr/>
              <a:tblGrid>
                <a:gridCol w="723976"/>
              </a:tblGrid>
              <a:tr h="4064000">
                <a:tc>
                  <a:txBody>
                    <a:bodyPr/>
                    <a:lstStyle/>
                    <a:p>
                      <a:pPr marR="101600" algn="r">
                        <a:lnSpc>
                          <a:spcPts val="850"/>
                        </a:lnSpc>
                        <a:spcBef>
                          <a:spcPts val="900"/>
                        </a:spcBef>
                        <a:spcAft>
                          <a:spcPts val="1155"/>
                        </a:spcAft>
                      </a:pPr>
                      <a:r>
                        <a:rPr lang="ru-RU" sz="500" spc="25" dirty="0">
                          <a:solidFill>
                            <a:srgbClr val="000000"/>
                          </a:solidFill>
                          <a:latin typeface="Century Schoolbook"/>
                          <a:ea typeface="Century Schoolbook"/>
                          <a:cs typeface="Century Schoolbook"/>
                        </a:rPr>
                        <a:t> </a:t>
                      </a:r>
                      <a:r>
                        <a:rPr lang="ru-RU" sz="600" spc="0" dirty="0">
                          <a:solidFill>
                            <a:srgbClr val="000000"/>
                          </a:solidFill>
                          <a:latin typeface="Century Schoolbook"/>
                          <a:ea typeface="Century Schoolbook"/>
                          <a:cs typeface="Century Schoolbook"/>
                        </a:rPr>
                        <a:t> </a:t>
                      </a:r>
                      <a:endParaRPr lang="ru-RU" sz="600" dirty="0"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097" name="Rectangle 1"/>
          <p:cNvSpPr>
            <a:spLocks noChangeArrowheads="1"/>
          </p:cNvSpPr>
          <p:nvPr/>
        </p:nvSpPr>
        <p:spPr bwMode="auto">
          <a:xfrm rot="10800000" flipV="1">
            <a:off x="251520" y="688013"/>
            <a:ext cx="8640960" cy="415498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921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entury Schoolbook" pitchFamily="18" charset="0"/>
                <a:cs typeface="Times New Roman" pitchFamily="18" charset="0"/>
              </a:rPr>
              <a:t> заинтересованность всех участников и партнеров по кооперации в доведении инновационной идеи и разработки до товарного вида и его коммерческой реализации на рынке за счет освобождения их от уплаты или уменьшения размеров налогов;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921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entury Schoolbook" pitchFamily="18" charset="0"/>
                <a:cs typeface="Times New Roman" pitchFamily="18" charset="0"/>
              </a:rPr>
              <a:t> обеспечение защиты прав интеллектуальной собственно­сти как научных коллективов, так и отдельных ученых и разработчиков;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921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entury Schoolbook" pitchFamily="18" charset="0"/>
                <a:cs typeface="Times New Roman" pitchFamily="18" charset="0"/>
              </a:rPr>
              <a:t> обеспечение общепризнанного социального статуса и страховой защиты как исполнителей и участников инновационных процессов, так и инвесторов, финансирующих эти процессы.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5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Направления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инновационной политики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Характерной чертой современного мирового экономического развития является переход ведущих стран к новому этапу формирования постиндустриального общества — построению экономики, базирующейся преимущественно на генерации, распространении и использовании знаний. Уникальные навыки и способности, умение адаптировать их к постоянно меняющимся условиям деятельности, высокая квалификация становятся ведущим производственным ресурсом, главным фактором материального достатка и общественного статуса личности и организации. Инвестиции в интеллектуальный (человеческий) капитал превращаются в наиболее эффективный способ размещения ресурсов.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Нематериальные активы занимают все большую долю в средствах фирм и корпораций.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Интенсификация производства и использования новых научно-технических результатов предоп­ределила резкое сокращение инновационного цикла, ускорение темпов обновления продукции и технологий.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Мировой опыт показывает, что поступательное социально- экономическое развитие государства и обеспечение его конкурентоспособности на внешнем рынке (преодоление технологического отставания) обеспечивается прежде всего наличием развитой национальной инновационной системы. Формирование и эффективное взаимодействие всех элементов национальной инновационной системы является главной целью государственной инновационной политики.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56895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Государственная инновационная политика той или иной страны, как правило, не является «чистым» выражением определенной теоретической модели, а представляет собой композицию мер различной направленности, при этом можно отметить существенную специфичность национальных инновационных политик. Можно выделить следующие важнейшие направления инновационной политики различных стран на современном этапе (табл.1).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Принципиально важным при формировании инновационной политики является выбор главного вектора ее движения, что позволяет выделить две основные модели инновационной политики.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1. Модель инновационной политики, ориентированной на выполнение научно-технических программ и проектов общенационального значения. Главной целью является поощрение развития тех положительных возможностей в областях, имеющих приоритетное значение для страны.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2. Модель инновационной политики, ориентированная на распространение научно-технических знаний. Главная цель такой политики — повышение способности осваивать новые технологии, расширять технологические возможности отраслей и сфер экономики. Чаще всего это касается совершенствования инновационной инфраструктуры, системы образования и профессиональной подготовки.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/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0" y="1268760"/>
          <a:ext cx="8640960" cy="4800600"/>
        </p:xfrm>
        <a:graphic>
          <a:graphicData uri="http://schemas.openxmlformats.org/drawingml/2006/table">
            <a:tbl>
              <a:tblPr/>
              <a:tblGrid>
                <a:gridCol w="2869096"/>
                <a:gridCol w="2885932"/>
                <a:gridCol w="2885932"/>
              </a:tblGrid>
              <a:tr h="7840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Направление</a:t>
                      </a:r>
                      <a:endParaRPr lang="ru-RU" sz="20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инновационной</a:t>
                      </a:r>
                      <a:endParaRPr lang="ru-RU" sz="20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политики</a:t>
                      </a:r>
                      <a:endParaRPr lang="ru-RU" sz="20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000" b="1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Специфика</a:t>
                      </a:r>
                      <a:endParaRPr lang="ru-RU" sz="200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000" b="1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Страны</a:t>
                      </a:r>
                      <a:endParaRPr lang="ru-RU" sz="200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85343">
                <a:tc rowSpan="3"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Оптимизация</a:t>
                      </a:r>
                      <a:endParaRPr lang="ru-RU" sz="20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структуры</a:t>
                      </a:r>
                      <a:endParaRPr lang="ru-RU" sz="20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национальной</a:t>
                      </a:r>
                      <a:endParaRPr lang="ru-RU" sz="20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инновационной</a:t>
                      </a:r>
                      <a:endParaRPr lang="ru-RU" sz="20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системы</a:t>
                      </a:r>
                      <a:endParaRPr lang="ru-RU" sz="20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0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Оптимизация </a:t>
                      </a:r>
                      <a:r>
                        <a:rPr lang="ru-RU" sz="20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государственной </a:t>
                      </a:r>
                      <a:r>
                        <a:rPr lang="ru-RU" sz="20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системы </a:t>
                      </a:r>
                      <a:r>
                        <a:rPr lang="ru-RU" sz="20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управления </a:t>
                      </a:r>
                      <a:r>
                        <a:rPr lang="ru-RU" sz="20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 планирования в сфере инноваций</a:t>
                      </a:r>
                      <a:endParaRPr lang="ru-RU" sz="20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000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Япония, Норвегия, Индия, Чили</a:t>
                      </a:r>
                      <a:endParaRPr lang="ru-RU" sz="200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482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0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Оптимизация </a:t>
                      </a:r>
                      <a:r>
                        <a:rPr lang="ru-RU" sz="20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государственного </a:t>
                      </a:r>
                      <a:r>
                        <a:rPr lang="ru-RU" sz="20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финансирования науки и инновационной сферы</a:t>
                      </a:r>
                      <a:endParaRPr lang="ru-RU" sz="20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0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США, Франция, </a:t>
                      </a:r>
                      <a:r>
                        <a:rPr lang="ru-RU" sz="20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Великобритания</a:t>
                      </a:r>
                      <a:r>
                        <a:rPr lang="ru-RU" sz="20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, Дания, </a:t>
                      </a:r>
                      <a:r>
                        <a:rPr lang="ru-RU" sz="20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Норвегия</a:t>
                      </a:r>
                      <a:r>
                        <a:rPr lang="ru-RU" sz="20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, Швеция, Тайвань, Австралия</a:t>
                      </a:r>
                      <a:endParaRPr lang="ru-RU" sz="20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14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0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Развитие </a:t>
                      </a:r>
                      <a:r>
                        <a:rPr lang="ru-RU" sz="20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фундаментальных </a:t>
                      </a:r>
                      <a:r>
                        <a:rPr lang="ru-RU" sz="20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исследований</a:t>
                      </a:r>
                      <a:endParaRPr lang="ru-RU" sz="20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0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Великобритания, Швеция, Словения</a:t>
                      </a:r>
                      <a:endParaRPr lang="ru-RU" sz="20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urier New" pitchFamily="49" charset="0"/>
              </a:rPr>
              <a:t/>
            </a:r>
            <a:b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urier New" pitchFamily="49" charset="0"/>
              </a:rPr>
            </a:br>
            <a:endParaRPr kumimoji="0" 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260649"/>
            <a:ext cx="49502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Основные направления государственной инновационной политики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1" y="214288"/>
          <a:ext cx="8496944" cy="6286545"/>
        </p:xfrm>
        <a:graphic>
          <a:graphicData uri="http://schemas.openxmlformats.org/drawingml/2006/table">
            <a:tbl>
              <a:tblPr/>
              <a:tblGrid>
                <a:gridCol w="2806438"/>
                <a:gridCol w="2845253"/>
                <a:gridCol w="2845253"/>
              </a:tblGrid>
              <a:tr h="12497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Направление</a:t>
                      </a:r>
                      <a:endParaRPr lang="ru-RU" sz="18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инновационной</a:t>
                      </a:r>
                      <a:endParaRPr lang="ru-RU" sz="18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политики</a:t>
                      </a:r>
                      <a:endParaRPr lang="ru-RU" sz="18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Специфика</a:t>
                      </a:r>
                      <a:endParaRPr lang="ru-RU" sz="180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Страны</a:t>
                      </a:r>
                      <a:endParaRPr lang="ru-RU" sz="180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3840">
                <a:tc rowSpan="4"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Стимулирование инновационной кооперации биз­неса и науки (университетов) внутри страны</a:t>
                      </a:r>
                      <a:endParaRPr lang="ru-RU" sz="18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18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Стимулирование </a:t>
                      </a:r>
                      <a:r>
                        <a:rPr lang="ru-RU" sz="18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симметричного </a:t>
                      </a:r>
                      <a:r>
                        <a:rPr lang="ru-RU" sz="18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сближения </a:t>
                      </a:r>
                      <a:r>
                        <a:rPr lang="ru-RU" sz="18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университетов </a:t>
                      </a:r>
                      <a:r>
                        <a:rPr lang="ru-RU" sz="18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 корпораций</a:t>
                      </a:r>
                      <a:endParaRPr lang="ru-RU" sz="18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1800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США, Финляндия</a:t>
                      </a:r>
                      <a:endParaRPr lang="ru-RU" sz="180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58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18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Крупные государственные вложения в науку и </a:t>
                      </a:r>
                      <a:r>
                        <a:rPr lang="ru-RU" sz="18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инновационную </a:t>
                      </a:r>
                      <a:r>
                        <a:rPr lang="ru-RU" sz="18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сферу и при­влечение национального частного капитала</a:t>
                      </a:r>
                      <a:endParaRPr lang="ru-RU" sz="18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18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Израиль, Финляндия</a:t>
                      </a:r>
                      <a:endParaRPr lang="ru-RU" sz="18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3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3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6" y="404664"/>
          <a:ext cx="8352928" cy="5747216"/>
        </p:xfrm>
        <a:graphic>
          <a:graphicData uri="http://schemas.openxmlformats.org/drawingml/2006/table">
            <a:tbl>
              <a:tblPr/>
              <a:tblGrid>
                <a:gridCol w="4176464"/>
                <a:gridCol w="4176464"/>
              </a:tblGrid>
              <a:tr h="3978842">
                <a:tc>
                  <a:txBody>
                    <a:bodyPr/>
                    <a:lstStyle/>
                    <a:p>
                      <a:pPr marL="381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Стимулирование</a:t>
                      </a:r>
                      <a:r>
                        <a:rPr lang="ru-RU" sz="2400" spc="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инновационной </a:t>
                      </a: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активности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частного </a:t>
                      </a: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сектора с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привлечением </a:t>
                      </a: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иностранных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капиталов </a:t>
                      </a: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в инновационную сферу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Великобритания, Ирлан­дия, Китай, Корея, Ма­лайзия, Индия, Израиль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6837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Стимулирование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инновационной </a:t>
                      </a: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инициативы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научного </a:t>
                      </a: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сектора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Германия, Япония, Новая Зеландия, Дания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5" y="404665"/>
          <a:ext cx="8208913" cy="5852160"/>
        </p:xfrm>
        <a:graphic>
          <a:graphicData uri="http://schemas.openxmlformats.org/drawingml/2006/table">
            <a:tbl>
              <a:tblPr/>
              <a:tblGrid>
                <a:gridCol w="2711305"/>
                <a:gridCol w="2748804"/>
                <a:gridCol w="2748804"/>
              </a:tblGrid>
              <a:tr h="720524">
                <a:tc rowSpan="2"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1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Интеграция в международные инновационные сети</a:t>
                      </a:r>
                      <a:endParaRPr lang="ru-RU" sz="240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Комплексная интеграция</a:t>
                      </a:r>
                      <a:endParaRPr lang="ru-RU" sz="240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Финляндия, Израиль, Ни­дерланды, Китай</a:t>
                      </a:r>
                      <a:endParaRPr lang="ru-RU" sz="240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205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Технологическая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специализация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Корея, Малайзия,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Сингапур</a:t>
                      </a: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, Тайвань, Индия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75896">
                <a:tc rowSpan="2"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1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Налаживание</a:t>
                      </a:r>
                      <a:endParaRPr lang="ru-RU" sz="240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1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внутренних</a:t>
                      </a:r>
                      <a:endParaRPr lang="ru-RU" sz="240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1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инновационных</a:t>
                      </a:r>
                      <a:endParaRPr lang="ru-RU" sz="240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1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сетей</a:t>
                      </a:r>
                      <a:endParaRPr lang="ru-RU" sz="240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Создание особых условий для образования связей в инновационной сфере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США, Норвегия,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Ирландия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89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Стимулирование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инициативы </a:t>
                      </a: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национальных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регионов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Франция, Германия,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Финляндия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5" y="476672"/>
          <a:ext cx="8280920" cy="5486400"/>
        </p:xfrm>
        <a:graphic>
          <a:graphicData uri="http://schemas.openxmlformats.org/drawingml/2006/table">
            <a:tbl>
              <a:tblPr/>
              <a:tblGrid>
                <a:gridCol w="2735088"/>
                <a:gridCol w="2772916"/>
                <a:gridCol w="2772916"/>
              </a:tblGrid>
              <a:tr h="632390">
                <a:tc rowSpan="4"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Формирование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национальной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инновационной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системы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Реструктуризация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госсектора </a:t>
                      </a: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науки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Болгария, Польша, Литва</a:t>
                      </a:r>
                      <a:endParaRPr lang="ru-RU" sz="240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442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Инициирование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интеграции </a:t>
                      </a: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науки и образования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Латвия, Эстония, Чехия</a:t>
                      </a:r>
                      <a:endParaRPr lang="ru-RU" sz="240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543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Вовлечение малого и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среднего </a:t>
                      </a: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бизнеса в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инновационную </a:t>
                      </a: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сферу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Румыния, Чехия,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Словакия</a:t>
                      </a: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, Латвия, Эстония, Турция, Чили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633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Определение приоритетных экспортных направлений в области высоких технологий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l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Чехия, Румыния, Чили,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Турция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9"/>
            <a:ext cx="84249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Государственная инновационная политика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— составная часть социально-экономической политики, направленная на развитие и стимулирование инновационной деятельности, под которой понимается создание новой или усовершенствованной продукции, нового или усовершенствованного технологического процесса, реализуемых в экономическом обороте с использованием научных исследований, разработок, опытно-конструкторских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бот, либо иных научно-технических достижений.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Государственная инновационная политика формируется  и реализуется, исходя из признания приоритетности инновационной деятельности для повышения конкурентоспособности отечественной продукции, обеспечения устойчивого экономического роста, повышения уровня и качества жизни населения, обеспечения оборонной, технологической и экологической безопасности страны.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332656"/>
            <a:ext cx="828092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зависимости от проводимой инновационной политики страны мира можно разделить на три группы.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1. Страны, ориентированные на лидерство в науке, реализацию крупномасштабных целевых проектов, охватывающих все стадии инновационного цикла, как правило, со значительной долей научно-инновационного потенциала в военной сфере (США, Великобритания, Франция).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2.  Страны, ориентированные на создание благоприятной инновационной среды, оптимизацию всей экономики (Германия, Швеция, Швейцария).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3. Страны, стимулирующие нововведения путем развития инновационной инфраструктуры, обеспечения восприимчивости к достижениям мирового научно-технического прогресса, координации действий различных секторов в области науки и технологий (Япония, Южная Корея).</a:t>
            </a:r>
          </a:p>
          <a:p>
            <a:endParaRPr lang="ru-RU" dirty="0" smtClean="0"/>
          </a:p>
          <a:p>
            <a:pPr lvl="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404664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Следует заметить, что подход к формированию государственной инновационной политики у каждой страны отличается в зависимости от национальных особенности страны: Финляндия — диверсификация экономики; Франция — создание более мелких технологических фирм; США — поддержка реструктуризации национальной экономики.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Каждое государство, вырабатывая собственную инновационную политику, задается определенными целями и, учитывая всю совокупность внутренних и внешних факторов развития, выбирает тот или иной тип стратегии и тактики, позволяющий добиться требуемого уровня инновационной активности.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22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5536" y="1916833"/>
          <a:ext cx="8424936" cy="2534748"/>
        </p:xfrm>
        <a:graphic>
          <a:graphicData uri="http://schemas.openxmlformats.org/drawingml/2006/table">
            <a:tbl>
              <a:tblPr/>
              <a:tblGrid>
                <a:gridCol w="2604828"/>
                <a:gridCol w="5820108"/>
              </a:tblGrid>
              <a:tr h="940663">
                <a:tc>
                  <a:txBody>
                    <a:bodyPr/>
                    <a:lstStyle/>
                    <a:p>
                      <a:pPr indent="-25400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Способ</a:t>
                      </a:r>
                      <a:r>
                        <a:rPr lang="ru-RU" sz="1800" b="1" spc="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spc="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</a:t>
                      </a:r>
                      <a:r>
                        <a:rPr lang="ru-RU" sz="1800" b="1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тимулирования</a:t>
                      </a:r>
                      <a:endParaRPr lang="ru-RU" sz="18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  <a:p>
                      <a:pPr indent="-25400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инновационной</a:t>
                      </a:r>
                      <a:endParaRPr lang="ru-RU" sz="18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  <a:p>
                      <a:pPr indent="-25400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деятельности</a:t>
                      </a:r>
                      <a:endParaRPr lang="ru-RU" sz="18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Характеристика</a:t>
                      </a:r>
                      <a:endParaRPr lang="ru-RU" sz="18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4085">
                <a:tc>
                  <a:txBody>
                    <a:bodyPr/>
                    <a:lstStyle/>
                    <a:p>
                      <a:pPr indent="-254000" algn="just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i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Прямое </a:t>
                      </a:r>
                      <a:r>
                        <a:rPr lang="ru-RU" sz="1800" i="1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государственное стимулирование </a:t>
                      </a:r>
                      <a:r>
                        <a:rPr lang="ru-RU" sz="1800" i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НИОКР</a:t>
                      </a:r>
                      <a:endParaRPr lang="ru-RU" sz="18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Распределение государственных ресурсов (</a:t>
                      </a:r>
                      <a:r>
                        <a:rPr lang="ru-RU" sz="18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заказов</a:t>
                      </a:r>
                      <a:r>
                        <a:rPr lang="ru-RU" sz="18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, грантов, кредитов) между различными </a:t>
                      </a:r>
                      <a:r>
                        <a:rPr lang="ru-RU" sz="18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сферами </a:t>
                      </a:r>
                      <a:r>
                        <a:rPr lang="ru-RU" sz="18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научных исследований и разработок в </a:t>
                      </a:r>
                      <a:r>
                        <a:rPr lang="ru-RU" sz="18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зависимости </a:t>
                      </a:r>
                      <a:r>
                        <a:rPr lang="ru-RU" sz="18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от структуры государственных научных приоритетов, выполнение исследований в </a:t>
                      </a:r>
                      <a:r>
                        <a:rPr lang="ru-RU" sz="18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государственных </a:t>
                      </a:r>
                      <a:r>
                        <a:rPr lang="ru-RU" sz="18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научных центрах</a:t>
                      </a:r>
                      <a:endParaRPr lang="ru-RU" sz="18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332656"/>
            <a:ext cx="8208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Способы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стимулирования инновационной деятельности на государственном уровне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Стимулирование инновационной деятельности со стороны государства подразделяется на два вида (табл. 2).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23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1052736"/>
          <a:ext cx="8424936" cy="2738471"/>
        </p:xfrm>
        <a:graphic>
          <a:graphicData uri="http://schemas.openxmlformats.org/drawingml/2006/table">
            <a:tbl>
              <a:tblPr/>
              <a:tblGrid>
                <a:gridCol w="2536877"/>
                <a:gridCol w="5888059"/>
              </a:tblGrid>
              <a:tr h="2738471">
                <a:tc>
                  <a:txBody>
                    <a:bodyPr/>
                    <a:lstStyle/>
                    <a:p>
                      <a:pPr marL="50800" indent="-254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2400" i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Косвенное </a:t>
                      </a:r>
                      <a:r>
                        <a:rPr lang="ru-RU" sz="2400" i="1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государственное стимулирование </a:t>
                      </a:r>
                      <a:r>
                        <a:rPr lang="ru-RU" sz="2400" i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науки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Освоение достижений науки в государственном и частном секторах хозяйства с помощью налоговой, амортизационной, антимонопольной, патентной, внешнеторговой политики и особенно путем </a:t>
                      </a: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поддержки </a:t>
                      </a: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entury Schoolbook"/>
                          <a:cs typeface="Times New Roman" pitchFamily="18" charset="0"/>
                        </a:rPr>
                        <a:t>малого бизнеса</a:t>
                      </a:r>
                      <a:endParaRPr lang="ru-RU" sz="2400" dirty="0">
                        <a:latin typeface="Times New Roman" pitchFamily="18" charset="0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332656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Кроме того, важнейшую роль в стимулировании инновационной деятельности со стороны государства играет формирование благоприятного инновационного климата в экономике и инфраструктуре обеспечения исследований и разработок, включая национальные службы научно-технической информации, патентования и лицензирования, стандартизации, сертификации, статистики; аналитические центры для изучения зарубежного опыта, подготовки прогнозов научно-технического развития и формирования на их основе системы национальных научных приоритетов в обеспечении информацией лиц, принимающих решение; оценка возможных негативных последствий инноваций.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404664"/>
            <a:ext cx="82089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Градация уровня инновационной активности предусматривает следующие направления: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инновационная активность ограничивается стимулированием технологических инноваций;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инновационная активность направляется на частичные социально-экономические нововведения;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инновационная активность реформирует национальную экономику;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инновационная активность меняет направления общественного развития мирового сообщества.</a:t>
            </a:r>
          </a:p>
          <a:p>
            <a:r>
              <a:rPr lang="ru-RU" sz="2400" dirty="0" smtClean="0"/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современных промышленно развитых странах для реализации государственных целей при осуществлении взаимодействий государства, науки и промышленности применяется три основных инструмента.</a:t>
            </a:r>
          </a:p>
          <a:p>
            <a:pPr lvl="0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26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476672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Первый из них — государственный контракт. Он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применяется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если приобретение государством результатов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ИиР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приносит непосредственную выгоду или пользу государству; при этом не исключается ситуация передачи приобретенного продукта тре­тьей стороне. Заключение контракта, за исключением специаль­но оговоренных ситуаций, является результатом конкурса. В процессе работ по контракту представитель государства имеет пра</a:t>
            </a:r>
            <a:r>
              <a:rPr lang="ru-RU" sz="2400" dirty="0" smtClean="0"/>
              <a:t>во контролировать процесс выполнения работ и корректировать их. В законодательстве нашей страны нет четкого определения контракта по отношению к взаимодействиям с участием сферы науки.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27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332656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Второй наиболее распространенный инструмент — грант. Он легализует другую форму отношений между государством и научно-исследовательским сектором, а именно — поддержку или стимулирование государством научных исследований и разработок — финансами, собственностью, услугами или чем-либо еще ценным. Причем предполагается, что до окончания работ по гранту государство не имеет права контроля и вмешательства в их выполнение. Срок выполнения работ оговаривается специальным соглашением. Грант используется особенно часто для поддержки исследований и разработок со стороны государства, если результаты работ неопределенны или не могут принести непосредственную пользу или выгоду в ближайшем будущем.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28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548680"/>
            <a:ext cx="81369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И, наконец, третий очень важный институциональный инструмент — кооперативное соглашение. Оно вводилось как инструмент сотрудничества и поддержки, не требующий, как и грант, заранее жестко заданного и сиюминутно полезного результата, но отличающийся от него тем, что в нем государству принадлежит право контроля хода работ и четко распределяются права и вклад участников соглашения. Оно служит важным инструментом организации кооперативных процессов между частным и государственным секторами, определения форм совместного инвестирования и раздела полученного результата.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835292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Основными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целями государственной инновационной политики являются: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создание экономических, правовых и организационных условий для инновационной деятельности, обеспечивающих рост конкурентоспособности отечественной продукции, эффективное использование научно-технических результатов, решения задач социально-экономического развития;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развитие, рациональное размещение и эффективное и научно-технического потенциала, формирование его структуры;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увеличение вклада науки и техники в развитие экономики страны, реализацию важнейших социальных задач, в обеспече­ние прогрессивных структурных преобразований в сфере материального производства, повышение его эффективности и конкурентоспособности;</a:t>
            </a:r>
          </a:p>
          <a:p>
            <a:pPr marL="457200" lvl="0" indent="-457200"/>
            <a:r>
              <a:rPr lang="ru-RU" sz="2400" dirty="0" smtClean="0"/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2493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укрепление обороноспособности страны и безопасности личности, общества и государства.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Для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достижения поставленных целей государство должно решать следующие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задачи инновационной политики: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определение и реализация приоритетов государственной инновационной политики;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обеспечение прогрессивных структурных преобразований в экономике;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создание и развитие инфраструктуры инновационной деятельности;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осуществление мер по поддержке отечественной инновационной продукции на международном рынке и развитию внешнеэкономической инновационной деятельности;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обеспечение взаимодействия науки, образования, производства и финансово-кредитной сферы в развитии инновационной деятельности.;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89248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5. обеспечение эффективного использования научно-технического потенциала для стабилизации развития экономики на главных направлениях, определяющих стратегию, темп и пропорции развития народного хозяйства и его структурной сбалансированности.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К основным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функциям государственных органов в инновационной сфере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можно отнести следующие: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формирование государственной инновационной политики;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создание правовой базы инновационных процессов, особен­но защиты авторских прав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инноваторов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охраны интеллектуальной собственности;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стимулирование инноваций, конкуренции в этой сфере, страхование инновационных рисков, введение государственных санкций за выпуск устаревшей продукции;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участие в формировании инфраструктуры инновационной сферы;</a:t>
            </a:r>
          </a:p>
          <a:p>
            <a:endParaRPr lang="ru-RU" sz="2400" dirty="0" smtClean="0"/>
          </a:p>
          <a:p>
            <a:pPr lvl="0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969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выделение ресурсов на приоритетные научные исследования и инновации;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6. институциональное обеспечение инновационных процессов в организациях государственного сектора;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7. повышение общественного статуса лиц, занимающихся инновационной и научно-технической деятельностью;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8. подготовка кадров для инновационной сферы;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9.  регулирование инновационных процессов в регионах  страны;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10. регулирование международных аспектов инновационных процессов;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11. защита интересов национального инновационного предпринимательства.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Важнейшие принципы государственной инновационной политики: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опора на отечественный научный потенциал;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свобода научного творчества, последовательная демократизация научной сферы, открытость и гласность при формировании и реализации научной политики;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стимулирование развития фундаментальных научных исследований;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сохранение и развитие ведущих отечественных научных школ;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условий для здоровой конкуренции и предпринимательства в сфере науки и техники, стимулирование и поддержка инновационной деятельности;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создание условий для организации научных исследований и разработок в целях обеспечения необходимой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обороноспособости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национальной безопасности страны;</a:t>
            </a:r>
          </a:p>
          <a:p>
            <a:pPr marL="342900" indent="-342900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39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беспечение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беспрепятственного доступа к открытой информации и права свободного обмена ею;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8. развитие научно-исследовательских и опытно-конструкторских организаций различных форм собственности, поддержка малого инновационного предпринимательства;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9. формирование экономических условий для широкого использования достижений науки, содействие распространению ключевых для  экономики страны научно-технических достижений;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10. повышение престижности научного труда, создание достойных условий жизни и работы ученых и специалистов;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11. пропаганда современных достижений науки, их значимости для будущего Казахстана.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Основы инновационной политики закладываются путем принятия свода законодательных актов, адекватных реальной экономической, социальной и политической ситуации в стране. Именно в них определяются субъекты и объекты управления, их права, обязанности и ответственность.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Законодательство является основным регулятором иннова­ций и научно-технической деятельности.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современных условиях нормативно-правовое регулирова­ние инновационной деятельности предполагает разработку и введение в действие законов и нормативных актов, которые бы обеспечивали: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● заинтересованность государства, общественных организаций, предприятий и частных лиц вкладывать значительную часть своих доходов в инновационную деятельность за счет льготного налогообложения этой доли средств и прибыли, полученной от реализации продуктов инновационной деятельности;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2092</Words>
  <Application>Microsoft Office PowerPoint</Application>
  <PresentationFormat>Экран (4:3)</PresentationFormat>
  <Paragraphs>178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Тема 8. Государственная индустриально-инновационная  политика РК.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6. Государственная инновационная политика.</dc:title>
  <dc:creator>Admin</dc:creator>
  <cp:lastModifiedBy>Lenovo</cp:lastModifiedBy>
  <cp:revision>53</cp:revision>
  <dcterms:modified xsi:type="dcterms:W3CDTF">2022-03-13T14:17:49Z</dcterms:modified>
</cp:coreProperties>
</file>